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obby Jones Soft" charset="1" panose="00000000000000000000"/>
      <p:regular r:id="rId19"/>
    </p:embeddedFont>
    <p:embeddedFont>
      <p:font typeface="Nunito" charset="1" panose="00000500000000000000"/>
      <p:regular r:id="rId20"/>
    </p:embeddedFont>
    <p:embeddedFont>
      <p:font typeface="Arimo" charset="1" panose="020B0604020202020204"/>
      <p:regular r:id="rId21"/>
    </p:embeddedFont>
    <p:embeddedFont>
      <p:font typeface="Lazydog" charset="1" panose="00000000000000000000"/>
      <p:regular r:id="rId22"/>
    </p:embeddedFont>
    <p:embeddedFont>
      <p:font typeface="Nunito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false" rot="156691">
            <a:off x="11841297" y="7408476"/>
            <a:ext cx="7809282" cy="3699647"/>
          </a:xfrm>
          <a:custGeom>
            <a:avLst/>
            <a:gdLst/>
            <a:ahLst/>
            <a:cxnLst/>
            <a:rect r="r" b="b" t="t" l="l"/>
            <a:pathLst>
              <a:path h="3699647" w="7809282">
                <a:moveTo>
                  <a:pt x="0" y="0"/>
                </a:moveTo>
                <a:lnTo>
                  <a:pt x="7809282" y="0"/>
                </a:lnTo>
                <a:lnTo>
                  <a:pt x="7809282" y="3699648"/>
                </a:lnTo>
                <a:lnTo>
                  <a:pt x="0" y="369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25129" y="1121127"/>
            <a:ext cx="11837742" cy="3857537"/>
          </a:xfrm>
          <a:prstGeom prst="rect">
            <a:avLst/>
          </a:prstGeom>
        </p:spPr>
        <p:txBody>
          <a:bodyPr anchor="t" rtlCol="false" tIns="0" lIns="0" bIns="0" rIns="0">
            <a:spAutoFit/>
          </a:bodyPr>
          <a:lstStyle/>
          <a:p>
            <a:pPr algn="ctr">
              <a:lnSpc>
                <a:spcPts val="28363"/>
              </a:lnSpc>
              <a:spcBef>
                <a:spcPct val="0"/>
              </a:spcBef>
            </a:pPr>
            <a:r>
              <a:rPr lang="en-US" sz="20259" spc="-202">
                <a:solidFill>
                  <a:srgbClr val="CD695E"/>
                </a:solidFill>
                <a:latin typeface="Bobby Jones Soft"/>
                <a:ea typeface="Bobby Jones Soft"/>
                <a:cs typeface="Bobby Jones Soft"/>
                <a:sym typeface="Bobby Jones Soft"/>
              </a:rPr>
              <a:t>PREDICTION</a:t>
            </a:r>
          </a:p>
        </p:txBody>
      </p:sp>
      <p:sp>
        <p:nvSpPr>
          <p:cNvPr name="Freeform 4" id="4"/>
          <p:cNvSpPr/>
          <p:nvPr/>
        </p:nvSpPr>
        <p:spPr>
          <a:xfrm flipH="false" flipV="false" rot="0">
            <a:off x="1486910" y="5967995"/>
            <a:ext cx="1412876" cy="2018394"/>
          </a:xfrm>
          <a:custGeom>
            <a:avLst/>
            <a:gdLst/>
            <a:ahLst/>
            <a:cxnLst/>
            <a:rect r="r" b="b" t="t" l="l"/>
            <a:pathLst>
              <a:path h="2018394" w="1412876">
                <a:moveTo>
                  <a:pt x="0" y="0"/>
                </a:moveTo>
                <a:lnTo>
                  <a:pt x="1412876" y="0"/>
                </a:lnTo>
                <a:lnTo>
                  <a:pt x="1412876" y="2018395"/>
                </a:lnTo>
                <a:lnTo>
                  <a:pt x="0" y="2018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482737" y="5426804"/>
            <a:ext cx="1630074" cy="2328677"/>
          </a:xfrm>
          <a:custGeom>
            <a:avLst/>
            <a:gdLst/>
            <a:ahLst/>
            <a:cxnLst/>
            <a:rect r="r" b="b" t="t" l="l"/>
            <a:pathLst>
              <a:path h="2328677" w="1630074">
                <a:moveTo>
                  <a:pt x="1630074" y="0"/>
                </a:moveTo>
                <a:lnTo>
                  <a:pt x="0" y="0"/>
                </a:lnTo>
                <a:lnTo>
                  <a:pt x="0" y="2328677"/>
                </a:lnTo>
                <a:lnTo>
                  <a:pt x="1630074" y="2328677"/>
                </a:lnTo>
                <a:lnTo>
                  <a:pt x="16300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039249" y="250709"/>
            <a:ext cx="8209503" cy="1976670"/>
          </a:xfrm>
          <a:prstGeom prst="rect">
            <a:avLst/>
          </a:prstGeom>
        </p:spPr>
        <p:txBody>
          <a:bodyPr anchor="t" rtlCol="false" tIns="0" lIns="0" bIns="0" rIns="0">
            <a:spAutoFit/>
          </a:bodyPr>
          <a:lstStyle/>
          <a:p>
            <a:pPr algn="ctr">
              <a:lnSpc>
                <a:spcPts val="15076"/>
              </a:lnSpc>
              <a:spcBef>
                <a:spcPct val="0"/>
              </a:spcBef>
            </a:pPr>
            <a:r>
              <a:rPr lang="en-US" sz="10768" spc="-107">
                <a:solidFill>
                  <a:srgbClr val="CD695E"/>
                </a:solidFill>
                <a:latin typeface="Bobby Jones Soft"/>
                <a:ea typeface="Bobby Jones Soft"/>
                <a:cs typeface="Bobby Jones Soft"/>
                <a:sym typeface="Bobby Jones Soft"/>
              </a:rPr>
              <a:t>HEART DISEASE</a:t>
            </a:r>
          </a:p>
        </p:txBody>
      </p:sp>
      <p:sp>
        <p:nvSpPr>
          <p:cNvPr name="Freeform 7" id="7"/>
          <p:cNvSpPr/>
          <p:nvPr/>
        </p:nvSpPr>
        <p:spPr>
          <a:xfrm flipH="false" flipV="false" rot="0">
            <a:off x="3702015" y="4310280"/>
            <a:ext cx="10365788" cy="5338381"/>
          </a:xfrm>
          <a:custGeom>
            <a:avLst/>
            <a:gdLst/>
            <a:ahLst/>
            <a:cxnLst/>
            <a:rect r="r" b="b" t="t" l="l"/>
            <a:pathLst>
              <a:path h="5338381" w="10365788">
                <a:moveTo>
                  <a:pt x="0" y="0"/>
                </a:moveTo>
                <a:lnTo>
                  <a:pt x="10365788" y="0"/>
                </a:lnTo>
                <a:lnTo>
                  <a:pt x="10365788" y="5338381"/>
                </a:lnTo>
                <a:lnTo>
                  <a:pt x="0" y="5338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011621" y="4749636"/>
            <a:ext cx="9359280" cy="4899025"/>
          </a:xfrm>
          <a:prstGeom prst="rect">
            <a:avLst/>
          </a:prstGeom>
        </p:spPr>
        <p:txBody>
          <a:bodyPr anchor="t" rtlCol="false" tIns="0" lIns="0" bIns="0" rIns="0">
            <a:spAutoFit/>
          </a:bodyPr>
          <a:lstStyle/>
          <a:p>
            <a:pPr algn="ctr">
              <a:lnSpc>
                <a:spcPts val="5599"/>
              </a:lnSpc>
            </a:pPr>
            <a:r>
              <a:rPr lang="en-US" sz="3999">
                <a:solidFill>
                  <a:srgbClr val="8F3F36"/>
                </a:solidFill>
                <a:latin typeface="Nunito"/>
                <a:ea typeface="Nunito"/>
                <a:cs typeface="Nunito"/>
                <a:sym typeface="Nunito"/>
              </a:rPr>
              <a:t>NUR SHAHEERA BINTI KAMIS (2214040)</a:t>
            </a:r>
          </a:p>
          <a:p>
            <a:pPr algn="ctr">
              <a:lnSpc>
                <a:spcPts val="5599"/>
              </a:lnSpc>
            </a:pPr>
            <a:r>
              <a:rPr lang="en-US" sz="3999">
                <a:solidFill>
                  <a:srgbClr val="8F3F36"/>
                </a:solidFill>
                <a:latin typeface="Nunito"/>
                <a:ea typeface="Nunito"/>
                <a:cs typeface="Nunito"/>
                <a:sym typeface="Nunito"/>
              </a:rPr>
              <a:t>AMIRAH HUDA BINTI JAMALULAIL ASRI (2210776)</a:t>
            </a:r>
          </a:p>
          <a:p>
            <a:pPr algn="ctr">
              <a:lnSpc>
                <a:spcPts val="5599"/>
              </a:lnSpc>
            </a:pPr>
            <a:r>
              <a:rPr lang="en-US" sz="3999">
                <a:solidFill>
                  <a:srgbClr val="8F3F36"/>
                </a:solidFill>
                <a:latin typeface="Nunito"/>
                <a:ea typeface="Nunito"/>
                <a:cs typeface="Nunito"/>
                <a:sym typeface="Nunito"/>
              </a:rPr>
              <a:t>NUR FATIHAH HANNANI BINTI HASMAYADI (2227062)</a:t>
            </a:r>
          </a:p>
          <a:p>
            <a:pPr algn="ctr" marL="0" indent="0" lvl="0">
              <a:lnSpc>
                <a:spcPts val="559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E2CF"/>
        </a:solidFill>
      </p:bgPr>
    </p:bg>
    <p:spTree>
      <p:nvGrpSpPr>
        <p:cNvPr id="1" name=""/>
        <p:cNvGrpSpPr/>
        <p:nvPr/>
      </p:nvGrpSpPr>
      <p:grpSpPr>
        <a:xfrm>
          <a:off x="0" y="0"/>
          <a:ext cx="0" cy="0"/>
          <a:chOff x="0" y="0"/>
          <a:chExt cx="0" cy="0"/>
        </a:xfrm>
      </p:grpSpPr>
      <p:sp>
        <p:nvSpPr>
          <p:cNvPr name="TextBox 2" id="2"/>
          <p:cNvSpPr txBox="true"/>
          <p:nvPr/>
        </p:nvSpPr>
        <p:spPr>
          <a:xfrm rot="0">
            <a:off x="8780224" y="1799017"/>
            <a:ext cx="8174718" cy="1339063"/>
          </a:xfrm>
          <a:prstGeom prst="rect">
            <a:avLst/>
          </a:prstGeom>
        </p:spPr>
        <p:txBody>
          <a:bodyPr anchor="t" rtlCol="false" tIns="0" lIns="0" bIns="0" rIns="0">
            <a:spAutoFit/>
          </a:bodyPr>
          <a:lstStyle/>
          <a:p>
            <a:pPr algn="l" marL="0" indent="0" lvl="0">
              <a:lnSpc>
                <a:spcPts val="9969"/>
              </a:lnSpc>
            </a:pPr>
            <a:r>
              <a:rPr lang="en-US" sz="9969" spc="-99">
                <a:solidFill>
                  <a:srgbClr val="CD695E"/>
                </a:solidFill>
                <a:latin typeface="Lazydog"/>
                <a:ea typeface="Lazydog"/>
                <a:cs typeface="Lazydog"/>
                <a:sym typeface="Lazydog"/>
              </a:rPr>
              <a:t>EVALUATION</a:t>
            </a:r>
          </a:p>
        </p:txBody>
      </p:sp>
      <p:sp>
        <p:nvSpPr>
          <p:cNvPr name="TextBox 3" id="3"/>
          <p:cNvSpPr txBox="true"/>
          <p:nvPr/>
        </p:nvSpPr>
        <p:spPr>
          <a:xfrm rot="0">
            <a:off x="8780224" y="3088184"/>
            <a:ext cx="8745682" cy="4442505"/>
          </a:xfrm>
          <a:prstGeom prst="rect">
            <a:avLst/>
          </a:prstGeom>
        </p:spPr>
        <p:txBody>
          <a:bodyPr anchor="t" rtlCol="false" tIns="0" lIns="0" bIns="0" rIns="0">
            <a:spAutoFit/>
          </a:bodyPr>
          <a:lstStyle/>
          <a:p>
            <a:pPr algn="l" marL="0" indent="0" lvl="0">
              <a:lnSpc>
                <a:spcPts val="5037"/>
              </a:lnSpc>
              <a:spcBef>
                <a:spcPct val="0"/>
              </a:spcBef>
            </a:pPr>
            <a:r>
              <a:rPr lang="en-US" b="true" sz="3598">
                <a:solidFill>
                  <a:srgbClr val="8F3F36"/>
                </a:solidFill>
                <a:latin typeface="Nunito Bold"/>
                <a:ea typeface="Nunito Bold"/>
                <a:cs typeface="Nunito Bold"/>
                <a:sym typeface="Nunito Bold"/>
              </a:rPr>
              <a:t>The progress of the neural network training shows effective convergence within a short period. The training process stopped at epoch 18, well before the maximum target of 1000 epochs, indicating that the network successfully met the validation criterion early on.</a:t>
            </a:r>
          </a:p>
        </p:txBody>
      </p:sp>
      <p:sp>
        <p:nvSpPr>
          <p:cNvPr name="Freeform 4" id="4"/>
          <p:cNvSpPr/>
          <p:nvPr/>
        </p:nvSpPr>
        <p:spPr>
          <a:xfrm flipH="false" flipV="false" rot="0">
            <a:off x="15681399" y="-100886"/>
            <a:ext cx="3155802" cy="2214799"/>
          </a:xfrm>
          <a:custGeom>
            <a:avLst/>
            <a:gdLst/>
            <a:ahLst/>
            <a:cxnLst/>
            <a:rect r="r" b="b" t="t" l="l"/>
            <a:pathLst>
              <a:path h="2214799" w="3155802">
                <a:moveTo>
                  <a:pt x="0" y="0"/>
                </a:moveTo>
                <a:lnTo>
                  <a:pt x="3155802" y="0"/>
                </a:lnTo>
                <a:lnTo>
                  <a:pt x="3155802" y="2214799"/>
                </a:lnTo>
                <a:lnTo>
                  <a:pt x="0" y="2214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004955">
            <a:off x="-1336367" y="4914353"/>
            <a:ext cx="7251485" cy="5232671"/>
          </a:xfrm>
          <a:custGeom>
            <a:avLst/>
            <a:gdLst/>
            <a:ahLst/>
            <a:cxnLst/>
            <a:rect r="r" b="b" t="t" l="l"/>
            <a:pathLst>
              <a:path h="5232671" w="7251485">
                <a:moveTo>
                  <a:pt x="0" y="0"/>
                </a:moveTo>
                <a:lnTo>
                  <a:pt x="7251485" y="0"/>
                </a:lnTo>
                <a:lnTo>
                  <a:pt x="7251485" y="5232671"/>
                </a:lnTo>
                <a:lnTo>
                  <a:pt x="0" y="52326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3980" y="1028700"/>
            <a:ext cx="7600158" cy="8229600"/>
          </a:xfrm>
          <a:custGeom>
            <a:avLst/>
            <a:gdLst/>
            <a:ahLst/>
            <a:cxnLst/>
            <a:rect r="r" b="b" t="t" l="l"/>
            <a:pathLst>
              <a:path h="8229600" w="7600158">
                <a:moveTo>
                  <a:pt x="0" y="0"/>
                </a:moveTo>
                <a:lnTo>
                  <a:pt x="7600159" y="0"/>
                </a:lnTo>
                <a:lnTo>
                  <a:pt x="7600159" y="8229600"/>
                </a:lnTo>
                <a:lnTo>
                  <a:pt x="0" y="8229600"/>
                </a:lnTo>
                <a:lnTo>
                  <a:pt x="0" y="0"/>
                </a:lnTo>
                <a:close/>
              </a:path>
            </a:pathLst>
          </a:custGeom>
          <a:blipFill>
            <a:blip r:embed="rId6"/>
            <a:stretch>
              <a:fillRect l="-45427" t="0" r="-47073"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28150" y="430750"/>
            <a:ext cx="9019267" cy="9425501"/>
          </a:xfrm>
          <a:custGeom>
            <a:avLst/>
            <a:gdLst/>
            <a:ahLst/>
            <a:cxnLst/>
            <a:rect r="r" b="b" t="t" l="l"/>
            <a:pathLst>
              <a:path h="9425501" w="9019267">
                <a:moveTo>
                  <a:pt x="0" y="0"/>
                </a:moveTo>
                <a:lnTo>
                  <a:pt x="9019266" y="0"/>
                </a:lnTo>
                <a:lnTo>
                  <a:pt x="9019266" y="9425500"/>
                </a:lnTo>
                <a:lnTo>
                  <a:pt x="0" y="9425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0636" y="2712722"/>
            <a:ext cx="10075566" cy="5731526"/>
          </a:xfrm>
          <a:custGeom>
            <a:avLst/>
            <a:gdLst/>
            <a:ahLst/>
            <a:cxnLst/>
            <a:rect r="r" b="b" t="t" l="l"/>
            <a:pathLst>
              <a:path h="5731526" w="10075566">
                <a:moveTo>
                  <a:pt x="0" y="0"/>
                </a:moveTo>
                <a:lnTo>
                  <a:pt x="10075566" y="0"/>
                </a:lnTo>
                <a:lnTo>
                  <a:pt x="10075566" y="5731527"/>
                </a:lnTo>
                <a:lnTo>
                  <a:pt x="0" y="5731527"/>
                </a:lnTo>
                <a:lnTo>
                  <a:pt x="0" y="0"/>
                </a:lnTo>
                <a:close/>
              </a:path>
            </a:pathLst>
          </a:custGeom>
          <a:blipFill>
            <a:blip r:embed="rId4"/>
            <a:stretch>
              <a:fillRect l="0" t="-39044" r="-45434" b="-4765"/>
            </a:stretch>
          </a:blipFill>
        </p:spPr>
      </p:sp>
      <p:sp>
        <p:nvSpPr>
          <p:cNvPr name="TextBox 4" id="4"/>
          <p:cNvSpPr txBox="true"/>
          <p:nvPr/>
        </p:nvSpPr>
        <p:spPr>
          <a:xfrm rot="0">
            <a:off x="10981309" y="2250757"/>
            <a:ext cx="6600721" cy="5718810"/>
          </a:xfrm>
          <a:prstGeom prst="rect">
            <a:avLst/>
          </a:prstGeom>
        </p:spPr>
        <p:txBody>
          <a:bodyPr anchor="t" rtlCol="false" tIns="0" lIns="0" bIns="0" rIns="0">
            <a:spAutoFit/>
          </a:bodyPr>
          <a:lstStyle/>
          <a:p>
            <a:pPr algn="l" marL="0" indent="0" lvl="0">
              <a:lnSpc>
                <a:spcPts val="5040"/>
              </a:lnSpc>
              <a:spcBef>
                <a:spcPct val="0"/>
              </a:spcBef>
            </a:pPr>
            <a:r>
              <a:rPr lang="en-US" b="true" sz="3600">
                <a:solidFill>
                  <a:srgbClr val="8F3F36"/>
                </a:solidFill>
                <a:latin typeface="Nunito Bold"/>
                <a:ea typeface="Nunito Bold"/>
                <a:cs typeface="Nunito Bold"/>
                <a:sym typeface="Nunito Bold"/>
              </a:rPr>
              <a:t>For this project, the test accuracy reached 62.40%.This means that the test prediction is substantial. A few variables that  have a big .impact on the data, may not be included. The accuracy of the heart attack risk increases with training data volume.</a:t>
            </a:r>
          </a:p>
        </p:txBody>
      </p:sp>
      <p:sp>
        <p:nvSpPr>
          <p:cNvPr name="TextBox 5" id="5"/>
          <p:cNvSpPr txBox="true"/>
          <p:nvPr/>
        </p:nvSpPr>
        <p:spPr>
          <a:xfrm rot="0">
            <a:off x="2465169" y="1487879"/>
            <a:ext cx="5145228" cy="1224843"/>
          </a:xfrm>
          <a:prstGeom prst="rect">
            <a:avLst/>
          </a:prstGeom>
        </p:spPr>
        <p:txBody>
          <a:bodyPr anchor="t" rtlCol="false" tIns="0" lIns="0" bIns="0" rIns="0">
            <a:spAutoFit/>
          </a:bodyPr>
          <a:lstStyle/>
          <a:p>
            <a:pPr algn="l" marL="0" indent="0" lvl="0">
              <a:lnSpc>
                <a:spcPts val="9089"/>
              </a:lnSpc>
            </a:pPr>
            <a:r>
              <a:rPr lang="en-US" sz="9089" spc="-90">
                <a:solidFill>
                  <a:srgbClr val="CD695E"/>
                </a:solidFill>
                <a:latin typeface="Bobby Jones Soft"/>
                <a:ea typeface="Bobby Jones Soft"/>
                <a:cs typeface="Bobby Jones Soft"/>
                <a:sym typeface="Bobby Jones Soft"/>
              </a:rPr>
              <a:t>VALIDATION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true" rot="-149846">
            <a:off x="776495" y="914710"/>
            <a:ext cx="16677860" cy="8589098"/>
          </a:xfrm>
          <a:custGeom>
            <a:avLst/>
            <a:gdLst/>
            <a:ahLst/>
            <a:cxnLst/>
            <a:rect r="r" b="b" t="t" l="l"/>
            <a:pathLst>
              <a:path h="8589098" w="16677860">
                <a:moveTo>
                  <a:pt x="0" y="8589098"/>
                </a:moveTo>
                <a:lnTo>
                  <a:pt x="16677860" y="8589098"/>
                </a:lnTo>
                <a:lnTo>
                  <a:pt x="16677860" y="0"/>
                </a:lnTo>
                <a:lnTo>
                  <a:pt x="0" y="0"/>
                </a:lnTo>
                <a:lnTo>
                  <a:pt x="0" y="85890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62571" y="653072"/>
            <a:ext cx="1412876" cy="2018394"/>
          </a:xfrm>
          <a:custGeom>
            <a:avLst/>
            <a:gdLst/>
            <a:ahLst/>
            <a:cxnLst/>
            <a:rect r="r" b="b" t="t" l="l"/>
            <a:pathLst>
              <a:path h="2018394" w="1412876">
                <a:moveTo>
                  <a:pt x="0" y="0"/>
                </a:moveTo>
                <a:lnTo>
                  <a:pt x="1412876" y="0"/>
                </a:lnTo>
                <a:lnTo>
                  <a:pt x="1412876" y="2018395"/>
                </a:lnTo>
                <a:lnTo>
                  <a:pt x="0" y="2018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631830" y="7071636"/>
            <a:ext cx="1630074" cy="2328677"/>
          </a:xfrm>
          <a:custGeom>
            <a:avLst/>
            <a:gdLst/>
            <a:ahLst/>
            <a:cxnLst/>
            <a:rect r="r" b="b" t="t" l="l"/>
            <a:pathLst>
              <a:path h="2328677" w="1630074">
                <a:moveTo>
                  <a:pt x="1630074" y="0"/>
                </a:moveTo>
                <a:lnTo>
                  <a:pt x="0" y="0"/>
                </a:lnTo>
                <a:lnTo>
                  <a:pt x="0" y="2328677"/>
                </a:lnTo>
                <a:lnTo>
                  <a:pt x="1630074" y="2328677"/>
                </a:lnTo>
                <a:lnTo>
                  <a:pt x="16300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96854" y="4014492"/>
            <a:ext cx="14694293" cy="2079625"/>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8F3F36"/>
                </a:solidFill>
                <a:latin typeface="Nunito Bold"/>
                <a:ea typeface="Nunito Bold"/>
                <a:cs typeface="Nunito Bold"/>
                <a:sym typeface="Nunito Bold"/>
              </a:rPr>
              <a:t>In conclusion, this study examined the use of neural network models for heart attack riskprediction analysis. We were able to use a neural network to successfully achieve the results.</a:t>
            </a:r>
          </a:p>
        </p:txBody>
      </p:sp>
      <p:sp>
        <p:nvSpPr>
          <p:cNvPr name="TextBox 6" id="6"/>
          <p:cNvSpPr txBox="true"/>
          <p:nvPr/>
        </p:nvSpPr>
        <p:spPr>
          <a:xfrm rot="0">
            <a:off x="5056641" y="2525104"/>
            <a:ext cx="8174718" cy="1339063"/>
          </a:xfrm>
          <a:prstGeom prst="rect">
            <a:avLst/>
          </a:prstGeom>
        </p:spPr>
        <p:txBody>
          <a:bodyPr anchor="t" rtlCol="false" tIns="0" lIns="0" bIns="0" rIns="0">
            <a:spAutoFit/>
          </a:bodyPr>
          <a:lstStyle/>
          <a:p>
            <a:pPr algn="l" marL="0" indent="0" lvl="0">
              <a:lnSpc>
                <a:spcPts val="9969"/>
              </a:lnSpc>
            </a:pPr>
            <a:r>
              <a:rPr lang="en-US" sz="9969" spc="-99">
                <a:solidFill>
                  <a:srgbClr val="CD695E"/>
                </a:solidFill>
                <a:latin typeface="Lazydog"/>
                <a:ea typeface="Lazydog"/>
                <a:cs typeface="Lazydog"/>
                <a:sym typeface="Lazydog"/>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E2CF"/>
        </a:solidFill>
      </p:bgPr>
    </p:bg>
    <p:spTree>
      <p:nvGrpSpPr>
        <p:cNvPr id="1" name=""/>
        <p:cNvGrpSpPr/>
        <p:nvPr/>
      </p:nvGrpSpPr>
      <p:grpSpPr>
        <a:xfrm>
          <a:off x="0" y="0"/>
          <a:ext cx="0" cy="0"/>
          <a:chOff x="0" y="0"/>
          <a:chExt cx="0" cy="0"/>
        </a:xfrm>
      </p:grpSpPr>
      <p:sp>
        <p:nvSpPr>
          <p:cNvPr name="Freeform 2" id="2"/>
          <p:cNvSpPr/>
          <p:nvPr/>
        </p:nvSpPr>
        <p:spPr>
          <a:xfrm flipH="false" flipV="false" rot="0">
            <a:off x="-1682888" y="-1310785"/>
            <a:ext cx="10111079" cy="10260320"/>
          </a:xfrm>
          <a:custGeom>
            <a:avLst/>
            <a:gdLst/>
            <a:ahLst/>
            <a:cxnLst/>
            <a:rect r="r" b="b" t="t" l="l"/>
            <a:pathLst>
              <a:path h="10260320" w="10111079">
                <a:moveTo>
                  <a:pt x="0" y="0"/>
                </a:moveTo>
                <a:lnTo>
                  <a:pt x="10111079" y="0"/>
                </a:lnTo>
                <a:lnTo>
                  <a:pt x="10111079" y="10260319"/>
                </a:lnTo>
                <a:lnTo>
                  <a:pt x="0" y="1026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68369" y="7509713"/>
            <a:ext cx="3155802" cy="2214799"/>
          </a:xfrm>
          <a:custGeom>
            <a:avLst/>
            <a:gdLst/>
            <a:ahLst/>
            <a:cxnLst/>
            <a:rect r="r" b="b" t="t" l="l"/>
            <a:pathLst>
              <a:path h="2214799" w="3155802">
                <a:moveTo>
                  <a:pt x="0" y="0"/>
                </a:moveTo>
                <a:lnTo>
                  <a:pt x="3155802" y="0"/>
                </a:lnTo>
                <a:lnTo>
                  <a:pt x="3155802" y="2214799"/>
                </a:lnTo>
                <a:lnTo>
                  <a:pt x="0" y="2214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7718">
            <a:off x="-1341240" y="-667234"/>
            <a:ext cx="9480405" cy="7311762"/>
          </a:xfrm>
          <a:custGeom>
            <a:avLst/>
            <a:gdLst/>
            <a:ahLst/>
            <a:cxnLst/>
            <a:rect r="r" b="b" t="t" l="l"/>
            <a:pathLst>
              <a:path h="7311762" w="9480405">
                <a:moveTo>
                  <a:pt x="0" y="0"/>
                </a:moveTo>
                <a:lnTo>
                  <a:pt x="9480405" y="0"/>
                </a:lnTo>
                <a:lnTo>
                  <a:pt x="9480405" y="7311763"/>
                </a:lnTo>
                <a:lnTo>
                  <a:pt x="0" y="7311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287457" y="2304071"/>
            <a:ext cx="9616514" cy="3883904"/>
          </a:xfrm>
          <a:prstGeom prst="rect">
            <a:avLst/>
          </a:prstGeom>
        </p:spPr>
        <p:txBody>
          <a:bodyPr anchor="t" rtlCol="false" tIns="0" lIns="0" bIns="0" rIns="0">
            <a:spAutoFit/>
          </a:bodyPr>
          <a:lstStyle/>
          <a:p>
            <a:pPr algn="ctr">
              <a:lnSpc>
                <a:spcPts val="14570"/>
              </a:lnSpc>
            </a:pPr>
            <a:r>
              <a:rPr lang="en-US" sz="16189" spc="-161">
                <a:solidFill>
                  <a:srgbClr val="CD695E"/>
                </a:solidFill>
                <a:latin typeface="Bobby Jones Soft"/>
                <a:ea typeface="Bobby Jones Soft"/>
                <a:cs typeface="Bobby Jones Soft"/>
                <a:sym typeface="Bobby Jones Soft"/>
              </a:rPr>
              <a:t>THANK </a:t>
            </a:r>
          </a:p>
          <a:p>
            <a:pPr algn="ctr">
              <a:lnSpc>
                <a:spcPts val="14570"/>
              </a:lnSpc>
            </a:pPr>
            <a:r>
              <a:rPr lang="en-US" sz="16189" spc="-161">
                <a:solidFill>
                  <a:srgbClr val="CD695E"/>
                </a:solidFill>
                <a:latin typeface="Bobby Jones Soft"/>
                <a:ea typeface="Bobby Jones Soft"/>
                <a:cs typeface="Bobby Jones Soft"/>
                <a:sym typeface="Bobby Jones Soft"/>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E2CF"/>
        </a:solidFill>
      </p:bgPr>
    </p:bg>
    <p:spTree>
      <p:nvGrpSpPr>
        <p:cNvPr id="1" name=""/>
        <p:cNvGrpSpPr/>
        <p:nvPr/>
      </p:nvGrpSpPr>
      <p:grpSpPr>
        <a:xfrm>
          <a:off x="0" y="0"/>
          <a:ext cx="0" cy="0"/>
          <a:chOff x="0" y="0"/>
          <a:chExt cx="0" cy="0"/>
        </a:xfrm>
      </p:grpSpPr>
      <p:sp>
        <p:nvSpPr>
          <p:cNvPr name="Freeform 2" id="2"/>
          <p:cNvSpPr/>
          <p:nvPr/>
        </p:nvSpPr>
        <p:spPr>
          <a:xfrm flipH="false" flipV="false" rot="915669">
            <a:off x="15324817" y="5493434"/>
            <a:ext cx="9838759" cy="9983980"/>
          </a:xfrm>
          <a:custGeom>
            <a:avLst/>
            <a:gdLst/>
            <a:ahLst/>
            <a:cxnLst/>
            <a:rect r="r" b="b" t="t" l="l"/>
            <a:pathLst>
              <a:path h="9983980" w="9838759">
                <a:moveTo>
                  <a:pt x="0" y="0"/>
                </a:moveTo>
                <a:lnTo>
                  <a:pt x="9838759" y="0"/>
                </a:lnTo>
                <a:lnTo>
                  <a:pt x="9838759" y="9983980"/>
                </a:lnTo>
                <a:lnTo>
                  <a:pt x="0" y="9983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6516">
            <a:off x="-5409953" y="-5418091"/>
            <a:ext cx="9838759" cy="9983980"/>
          </a:xfrm>
          <a:custGeom>
            <a:avLst/>
            <a:gdLst/>
            <a:ahLst/>
            <a:cxnLst/>
            <a:rect r="r" b="b" t="t" l="l"/>
            <a:pathLst>
              <a:path h="9983980" w="9838759">
                <a:moveTo>
                  <a:pt x="0" y="0"/>
                </a:moveTo>
                <a:lnTo>
                  <a:pt x="9838759" y="0"/>
                </a:lnTo>
                <a:lnTo>
                  <a:pt x="9838759" y="9983981"/>
                </a:lnTo>
                <a:lnTo>
                  <a:pt x="0" y="9983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184306" y="8767683"/>
            <a:ext cx="2369014" cy="867651"/>
          </a:xfrm>
          <a:custGeom>
            <a:avLst/>
            <a:gdLst/>
            <a:ahLst/>
            <a:cxnLst/>
            <a:rect r="r" b="b" t="t" l="l"/>
            <a:pathLst>
              <a:path h="867651" w="2369014">
                <a:moveTo>
                  <a:pt x="0" y="0"/>
                </a:moveTo>
                <a:lnTo>
                  <a:pt x="2369015" y="0"/>
                </a:lnTo>
                <a:lnTo>
                  <a:pt x="2369015" y="867651"/>
                </a:lnTo>
                <a:lnTo>
                  <a:pt x="0" y="867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0574" y="2934362"/>
            <a:ext cx="3038547" cy="2552380"/>
          </a:xfrm>
          <a:custGeom>
            <a:avLst/>
            <a:gdLst/>
            <a:ahLst/>
            <a:cxnLst/>
            <a:rect r="r" b="b" t="t" l="l"/>
            <a:pathLst>
              <a:path h="2552380" w="3038547">
                <a:moveTo>
                  <a:pt x="0" y="0"/>
                </a:moveTo>
                <a:lnTo>
                  <a:pt x="3038548" y="0"/>
                </a:lnTo>
                <a:lnTo>
                  <a:pt x="3038548" y="2552380"/>
                </a:lnTo>
                <a:lnTo>
                  <a:pt x="0" y="2552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75300" y="1051345"/>
            <a:ext cx="13137399" cy="2145116"/>
          </a:xfrm>
          <a:prstGeom prst="rect">
            <a:avLst/>
          </a:prstGeom>
        </p:spPr>
        <p:txBody>
          <a:bodyPr anchor="t" rtlCol="false" tIns="0" lIns="0" bIns="0" rIns="0">
            <a:spAutoFit/>
          </a:bodyPr>
          <a:lstStyle/>
          <a:p>
            <a:pPr algn="ctr" marL="0" indent="0" lvl="0">
              <a:lnSpc>
                <a:spcPts val="15076"/>
              </a:lnSpc>
              <a:spcBef>
                <a:spcPct val="0"/>
              </a:spcBef>
            </a:pPr>
            <a:r>
              <a:rPr lang="en-US" sz="10768" spc="-107" u="none">
                <a:solidFill>
                  <a:srgbClr val="CD695E"/>
                </a:solidFill>
                <a:latin typeface="Bobby Jones Soft"/>
                <a:ea typeface="Bobby Jones Soft"/>
                <a:cs typeface="Bobby Jones Soft"/>
                <a:sym typeface="Bobby Jones Soft"/>
              </a:rPr>
              <a:t>WHAT IS HEART DISEASE?</a:t>
            </a:r>
          </a:p>
        </p:txBody>
      </p:sp>
      <p:sp>
        <p:nvSpPr>
          <p:cNvPr name="TextBox 7" id="7"/>
          <p:cNvSpPr txBox="true"/>
          <p:nvPr/>
        </p:nvSpPr>
        <p:spPr>
          <a:xfrm rot="0">
            <a:off x="1462506" y="4143877"/>
            <a:ext cx="15362987" cy="4194175"/>
          </a:xfrm>
          <a:prstGeom prst="rect">
            <a:avLst/>
          </a:prstGeom>
        </p:spPr>
        <p:txBody>
          <a:bodyPr anchor="t" rtlCol="false" tIns="0" lIns="0" bIns="0" rIns="0">
            <a:spAutoFit/>
          </a:bodyPr>
          <a:lstStyle/>
          <a:p>
            <a:pPr algn="ctr">
              <a:lnSpc>
                <a:spcPts val="5599"/>
              </a:lnSpc>
            </a:pPr>
            <a:r>
              <a:rPr lang="en-US" sz="3999">
                <a:solidFill>
                  <a:srgbClr val="8F3F36"/>
                </a:solidFill>
                <a:latin typeface="Nunito"/>
                <a:ea typeface="Nunito"/>
                <a:cs typeface="Nunito"/>
                <a:sym typeface="Nunito"/>
              </a:rPr>
              <a:t>The term “heart disease” is often used similarly with the term “cardiovascular disease”. </a:t>
            </a:r>
            <a:r>
              <a:rPr lang="en-US" sz="3999">
                <a:solidFill>
                  <a:srgbClr val="8F3F36"/>
                </a:solidFill>
                <a:latin typeface="Nunito"/>
                <a:ea typeface="Nunito"/>
                <a:cs typeface="Nunito"/>
                <a:sym typeface="Nunito"/>
              </a:rPr>
              <a:t>Cardiovascular diseases involve the heart or blocked blood vessels that can lead to a heart attack,</a:t>
            </a:r>
          </a:p>
          <a:p>
            <a:pPr algn="ctr" marL="0" indent="0" lvl="0">
              <a:lnSpc>
                <a:spcPts val="5599"/>
              </a:lnSpc>
              <a:spcBef>
                <a:spcPct val="0"/>
              </a:spcBef>
            </a:pPr>
            <a:r>
              <a:rPr lang="en-US" sz="3999">
                <a:solidFill>
                  <a:srgbClr val="8F3F36"/>
                </a:solidFill>
                <a:latin typeface="Nunito"/>
                <a:ea typeface="Nunito"/>
                <a:cs typeface="Nunito"/>
                <a:sym typeface="Nunito"/>
              </a:rPr>
              <a:t>chest pain or stroke. Conditions like heart failure occur when the heart cannot pump effectively. Predicting the risk of heart problems can be crucial for early intervention and preventive measures.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E2CF"/>
        </a:solidFill>
      </p:bgPr>
    </p:bg>
    <p:spTree>
      <p:nvGrpSpPr>
        <p:cNvPr id="1" name=""/>
        <p:cNvGrpSpPr/>
        <p:nvPr/>
      </p:nvGrpSpPr>
      <p:grpSpPr>
        <a:xfrm>
          <a:off x="0" y="0"/>
          <a:ext cx="0" cy="0"/>
          <a:chOff x="0" y="0"/>
          <a:chExt cx="0" cy="0"/>
        </a:xfrm>
      </p:grpSpPr>
      <p:sp>
        <p:nvSpPr>
          <p:cNvPr name="Freeform 2" id="2"/>
          <p:cNvSpPr/>
          <p:nvPr/>
        </p:nvSpPr>
        <p:spPr>
          <a:xfrm flipH="false" flipV="false" rot="915669">
            <a:off x="15324817" y="5493434"/>
            <a:ext cx="9838759" cy="9983980"/>
          </a:xfrm>
          <a:custGeom>
            <a:avLst/>
            <a:gdLst/>
            <a:ahLst/>
            <a:cxnLst/>
            <a:rect r="r" b="b" t="t" l="l"/>
            <a:pathLst>
              <a:path h="9983980" w="9838759">
                <a:moveTo>
                  <a:pt x="0" y="0"/>
                </a:moveTo>
                <a:lnTo>
                  <a:pt x="9838759" y="0"/>
                </a:lnTo>
                <a:lnTo>
                  <a:pt x="9838759" y="9983980"/>
                </a:lnTo>
                <a:lnTo>
                  <a:pt x="0" y="9983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6516">
            <a:off x="-5409953" y="-5418091"/>
            <a:ext cx="9838759" cy="9983980"/>
          </a:xfrm>
          <a:custGeom>
            <a:avLst/>
            <a:gdLst/>
            <a:ahLst/>
            <a:cxnLst/>
            <a:rect r="r" b="b" t="t" l="l"/>
            <a:pathLst>
              <a:path h="9983980" w="9838759">
                <a:moveTo>
                  <a:pt x="0" y="0"/>
                </a:moveTo>
                <a:lnTo>
                  <a:pt x="9838759" y="0"/>
                </a:lnTo>
                <a:lnTo>
                  <a:pt x="9838759" y="9983981"/>
                </a:lnTo>
                <a:lnTo>
                  <a:pt x="0" y="9983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184306" y="8767683"/>
            <a:ext cx="2369014" cy="867651"/>
          </a:xfrm>
          <a:custGeom>
            <a:avLst/>
            <a:gdLst/>
            <a:ahLst/>
            <a:cxnLst/>
            <a:rect r="r" b="b" t="t" l="l"/>
            <a:pathLst>
              <a:path h="867651" w="2369014">
                <a:moveTo>
                  <a:pt x="0" y="0"/>
                </a:moveTo>
                <a:lnTo>
                  <a:pt x="2369015" y="0"/>
                </a:lnTo>
                <a:lnTo>
                  <a:pt x="2369015" y="867651"/>
                </a:lnTo>
                <a:lnTo>
                  <a:pt x="0" y="867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0574" y="2934362"/>
            <a:ext cx="3038547" cy="2552380"/>
          </a:xfrm>
          <a:custGeom>
            <a:avLst/>
            <a:gdLst/>
            <a:ahLst/>
            <a:cxnLst/>
            <a:rect r="r" b="b" t="t" l="l"/>
            <a:pathLst>
              <a:path h="2552380" w="3038547">
                <a:moveTo>
                  <a:pt x="0" y="0"/>
                </a:moveTo>
                <a:lnTo>
                  <a:pt x="3038548" y="0"/>
                </a:lnTo>
                <a:lnTo>
                  <a:pt x="3038548" y="2552380"/>
                </a:lnTo>
                <a:lnTo>
                  <a:pt x="0" y="2552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64362" y="1051345"/>
            <a:ext cx="9159276" cy="2003325"/>
          </a:xfrm>
          <a:prstGeom prst="rect">
            <a:avLst/>
          </a:prstGeom>
        </p:spPr>
        <p:txBody>
          <a:bodyPr anchor="t" rtlCol="false" tIns="0" lIns="0" bIns="0" rIns="0">
            <a:spAutoFit/>
          </a:bodyPr>
          <a:lstStyle/>
          <a:p>
            <a:pPr algn="ctr" marL="0" indent="0" lvl="0">
              <a:lnSpc>
                <a:spcPts val="15076"/>
              </a:lnSpc>
              <a:spcBef>
                <a:spcPct val="0"/>
              </a:spcBef>
            </a:pPr>
            <a:r>
              <a:rPr lang="en-US" sz="10768" spc="-107">
                <a:solidFill>
                  <a:srgbClr val="CD695E"/>
                </a:solidFill>
                <a:latin typeface="Bobby Jones Soft"/>
                <a:ea typeface="Bobby Jones Soft"/>
                <a:cs typeface="Bobby Jones Soft"/>
                <a:sym typeface="Bobby Jones Soft"/>
              </a:rPr>
              <a:t>HOW TO PREDICT</a:t>
            </a:r>
            <a:r>
              <a:rPr lang="en-US" sz="10768" spc="-107" u="none">
                <a:solidFill>
                  <a:srgbClr val="CD695E"/>
                </a:solidFill>
                <a:latin typeface="Bobby Jones Soft"/>
                <a:ea typeface="Bobby Jones Soft"/>
                <a:cs typeface="Bobby Jones Soft"/>
                <a:sym typeface="Bobby Jones Soft"/>
              </a:rPr>
              <a:t>?</a:t>
            </a:r>
          </a:p>
        </p:txBody>
      </p:sp>
      <p:sp>
        <p:nvSpPr>
          <p:cNvPr name="TextBox 7" id="7"/>
          <p:cNvSpPr txBox="true"/>
          <p:nvPr/>
        </p:nvSpPr>
        <p:spPr>
          <a:xfrm rot="0">
            <a:off x="1462506" y="3086602"/>
            <a:ext cx="15362987" cy="63087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8F3F36"/>
                </a:solidFill>
                <a:latin typeface="Nunito"/>
                <a:ea typeface="Nunito"/>
                <a:cs typeface="Nunito"/>
                <a:sym typeface="Nunito"/>
              </a:rPr>
              <a:t>Neural networks have the potential to identify complex patterns and offer </a:t>
            </a:r>
            <a:r>
              <a:rPr lang="en-US" sz="3999">
                <a:solidFill>
                  <a:srgbClr val="8F3F36"/>
                </a:solidFill>
                <a:latin typeface="Nunito"/>
                <a:ea typeface="Nunito"/>
                <a:cs typeface="Nunito"/>
                <a:sym typeface="Nunito"/>
              </a:rPr>
              <a:t>predictions that could be valuable for medical professionals and individuals. By reviewing historical heart rate data, along with related medical indicators, this research aims to measure the ability of neural networks to provide accurate predictions of heart rate fluctuations. The use of neural networks in heart rate prediction shows potential for improving healthcare monitoring, allowing prompt interventions, and enhancing overall well-being.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E2CF"/>
        </a:solidFill>
      </p:bgPr>
    </p:bg>
    <p:spTree>
      <p:nvGrpSpPr>
        <p:cNvPr id="1" name=""/>
        <p:cNvGrpSpPr/>
        <p:nvPr/>
      </p:nvGrpSpPr>
      <p:grpSpPr>
        <a:xfrm>
          <a:off x="0" y="0"/>
          <a:ext cx="0" cy="0"/>
          <a:chOff x="0" y="0"/>
          <a:chExt cx="0" cy="0"/>
        </a:xfrm>
      </p:grpSpPr>
      <p:sp>
        <p:nvSpPr>
          <p:cNvPr name="Freeform 2" id="2"/>
          <p:cNvSpPr/>
          <p:nvPr/>
        </p:nvSpPr>
        <p:spPr>
          <a:xfrm flipH="false" flipV="false" rot="915669">
            <a:off x="15324817" y="5493434"/>
            <a:ext cx="9838759" cy="9983980"/>
          </a:xfrm>
          <a:custGeom>
            <a:avLst/>
            <a:gdLst/>
            <a:ahLst/>
            <a:cxnLst/>
            <a:rect r="r" b="b" t="t" l="l"/>
            <a:pathLst>
              <a:path h="9983980" w="9838759">
                <a:moveTo>
                  <a:pt x="0" y="0"/>
                </a:moveTo>
                <a:lnTo>
                  <a:pt x="9838759" y="0"/>
                </a:lnTo>
                <a:lnTo>
                  <a:pt x="9838759" y="9983980"/>
                </a:lnTo>
                <a:lnTo>
                  <a:pt x="0" y="9983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6516">
            <a:off x="-5409953" y="-5418091"/>
            <a:ext cx="9838759" cy="9983980"/>
          </a:xfrm>
          <a:custGeom>
            <a:avLst/>
            <a:gdLst/>
            <a:ahLst/>
            <a:cxnLst/>
            <a:rect r="r" b="b" t="t" l="l"/>
            <a:pathLst>
              <a:path h="9983980" w="9838759">
                <a:moveTo>
                  <a:pt x="0" y="0"/>
                </a:moveTo>
                <a:lnTo>
                  <a:pt x="9838759" y="0"/>
                </a:lnTo>
                <a:lnTo>
                  <a:pt x="9838759" y="9983981"/>
                </a:lnTo>
                <a:lnTo>
                  <a:pt x="0" y="9983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184306" y="8767683"/>
            <a:ext cx="2369014" cy="867651"/>
          </a:xfrm>
          <a:custGeom>
            <a:avLst/>
            <a:gdLst/>
            <a:ahLst/>
            <a:cxnLst/>
            <a:rect r="r" b="b" t="t" l="l"/>
            <a:pathLst>
              <a:path h="867651" w="2369014">
                <a:moveTo>
                  <a:pt x="0" y="0"/>
                </a:moveTo>
                <a:lnTo>
                  <a:pt x="2369015" y="0"/>
                </a:lnTo>
                <a:lnTo>
                  <a:pt x="2369015" y="867651"/>
                </a:lnTo>
                <a:lnTo>
                  <a:pt x="0" y="867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0574" y="2934362"/>
            <a:ext cx="3038547" cy="2552380"/>
          </a:xfrm>
          <a:custGeom>
            <a:avLst/>
            <a:gdLst/>
            <a:ahLst/>
            <a:cxnLst/>
            <a:rect r="r" b="b" t="t" l="l"/>
            <a:pathLst>
              <a:path h="2552380" w="3038547">
                <a:moveTo>
                  <a:pt x="0" y="0"/>
                </a:moveTo>
                <a:lnTo>
                  <a:pt x="3038548" y="0"/>
                </a:lnTo>
                <a:lnTo>
                  <a:pt x="3038548" y="2552380"/>
                </a:lnTo>
                <a:lnTo>
                  <a:pt x="0" y="2552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00953" y="1070395"/>
            <a:ext cx="16686094" cy="2161464"/>
          </a:xfrm>
          <a:prstGeom prst="rect">
            <a:avLst/>
          </a:prstGeom>
        </p:spPr>
        <p:txBody>
          <a:bodyPr anchor="t" rtlCol="false" tIns="0" lIns="0" bIns="0" rIns="0">
            <a:spAutoFit/>
          </a:bodyPr>
          <a:lstStyle/>
          <a:p>
            <a:pPr algn="ctr" marL="0" indent="0" lvl="0">
              <a:lnSpc>
                <a:spcPts val="13300"/>
              </a:lnSpc>
              <a:spcBef>
                <a:spcPct val="0"/>
              </a:spcBef>
            </a:pPr>
            <a:r>
              <a:rPr lang="en-US" sz="9500" spc="-95">
                <a:solidFill>
                  <a:srgbClr val="CD695E"/>
                </a:solidFill>
                <a:latin typeface="Bobby Jones Soft"/>
                <a:ea typeface="Bobby Jones Soft"/>
                <a:cs typeface="Bobby Jones Soft"/>
                <a:sym typeface="Bobby Jones Soft"/>
              </a:rPr>
              <a:t>WHY WE CHOOSE NEURAL NETWORK</a:t>
            </a:r>
            <a:r>
              <a:rPr lang="en-US" sz="9500" spc="-95">
                <a:solidFill>
                  <a:srgbClr val="CD695E"/>
                </a:solidFill>
                <a:latin typeface="Bobby Jones Soft"/>
                <a:ea typeface="Bobby Jones Soft"/>
                <a:cs typeface="Bobby Jones Soft"/>
                <a:sym typeface="Bobby Jones Soft"/>
              </a:rPr>
              <a:t>?</a:t>
            </a:r>
          </a:p>
        </p:txBody>
      </p:sp>
      <p:sp>
        <p:nvSpPr>
          <p:cNvPr name="TextBox 7" id="7"/>
          <p:cNvSpPr txBox="true"/>
          <p:nvPr/>
        </p:nvSpPr>
        <p:spPr>
          <a:xfrm rot="0">
            <a:off x="1734679" y="3163825"/>
            <a:ext cx="14818641" cy="7032625"/>
          </a:xfrm>
          <a:prstGeom prst="rect">
            <a:avLst/>
          </a:prstGeom>
        </p:spPr>
        <p:txBody>
          <a:bodyPr anchor="t" rtlCol="false" tIns="0" lIns="0" bIns="0" rIns="0">
            <a:spAutoFit/>
          </a:bodyPr>
          <a:lstStyle/>
          <a:p>
            <a:pPr algn="ctr">
              <a:lnSpc>
                <a:spcPts val="5599"/>
              </a:lnSpc>
            </a:pPr>
            <a:r>
              <a:rPr lang="en-US" sz="3999">
                <a:solidFill>
                  <a:srgbClr val="8F3F36"/>
                </a:solidFill>
                <a:latin typeface="Arimo"/>
                <a:ea typeface="Arimo"/>
                <a:cs typeface="Arimo"/>
                <a:sym typeface="Arimo"/>
              </a:rPr>
              <a:t>Neural networks are great at handling large amounts of data. This makes them ideal for heart rate prediction, where vast amounts of medical information are involved.</a:t>
            </a:r>
          </a:p>
          <a:p>
            <a:pPr algn="ctr">
              <a:lnSpc>
                <a:spcPts val="5599"/>
              </a:lnSpc>
            </a:pPr>
          </a:p>
          <a:p>
            <a:pPr algn="ctr">
              <a:lnSpc>
                <a:spcPts val="5599"/>
              </a:lnSpc>
            </a:pPr>
            <a:r>
              <a:rPr lang="en-US" sz="3999">
                <a:solidFill>
                  <a:srgbClr val="8F3F36"/>
                </a:solidFill>
                <a:latin typeface="Arimo"/>
                <a:ea typeface="Arimo"/>
                <a:cs typeface="Arimo"/>
                <a:sym typeface="Arimo"/>
              </a:rPr>
              <a:t>Neural networks excel at spotting complex connections in data, which is critical for predicting heart risk accurately. It uncover hidden connections between factors like blood pressure, cholesterol, family history, and heart rate. </a:t>
            </a:r>
          </a:p>
          <a:p>
            <a:pPr algn="ctr">
              <a:lnSpc>
                <a:spcPts val="5599"/>
              </a:lnSpc>
            </a:pPr>
          </a:p>
          <a:p>
            <a:pPr algn="ctr" marL="0" indent="0" lvl="0">
              <a:lnSpc>
                <a:spcPts val="55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E2CF"/>
        </a:solidFill>
      </p:bgPr>
    </p:bg>
    <p:spTree>
      <p:nvGrpSpPr>
        <p:cNvPr id="1" name=""/>
        <p:cNvGrpSpPr/>
        <p:nvPr/>
      </p:nvGrpSpPr>
      <p:grpSpPr>
        <a:xfrm>
          <a:off x="0" y="0"/>
          <a:ext cx="0" cy="0"/>
          <a:chOff x="0" y="0"/>
          <a:chExt cx="0" cy="0"/>
        </a:xfrm>
      </p:grpSpPr>
      <p:sp>
        <p:nvSpPr>
          <p:cNvPr name="Freeform 2" id="2"/>
          <p:cNvSpPr/>
          <p:nvPr/>
        </p:nvSpPr>
        <p:spPr>
          <a:xfrm flipH="false" flipV="false" rot="915669">
            <a:off x="15324817" y="5493434"/>
            <a:ext cx="9838759" cy="9983980"/>
          </a:xfrm>
          <a:custGeom>
            <a:avLst/>
            <a:gdLst/>
            <a:ahLst/>
            <a:cxnLst/>
            <a:rect r="r" b="b" t="t" l="l"/>
            <a:pathLst>
              <a:path h="9983980" w="9838759">
                <a:moveTo>
                  <a:pt x="0" y="0"/>
                </a:moveTo>
                <a:lnTo>
                  <a:pt x="9838759" y="0"/>
                </a:lnTo>
                <a:lnTo>
                  <a:pt x="9838759" y="9983980"/>
                </a:lnTo>
                <a:lnTo>
                  <a:pt x="0" y="9983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6516">
            <a:off x="-5409953" y="-5418091"/>
            <a:ext cx="9838759" cy="9983980"/>
          </a:xfrm>
          <a:custGeom>
            <a:avLst/>
            <a:gdLst/>
            <a:ahLst/>
            <a:cxnLst/>
            <a:rect r="r" b="b" t="t" l="l"/>
            <a:pathLst>
              <a:path h="9983980" w="9838759">
                <a:moveTo>
                  <a:pt x="0" y="0"/>
                </a:moveTo>
                <a:lnTo>
                  <a:pt x="9838759" y="0"/>
                </a:lnTo>
                <a:lnTo>
                  <a:pt x="9838759" y="9983981"/>
                </a:lnTo>
                <a:lnTo>
                  <a:pt x="0" y="9983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184306" y="8767683"/>
            <a:ext cx="2369014" cy="867651"/>
          </a:xfrm>
          <a:custGeom>
            <a:avLst/>
            <a:gdLst/>
            <a:ahLst/>
            <a:cxnLst/>
            <a:rect r="r" b="b" t="t" l="l"/>
            <a:pathLst>
              <a:path h="867651" w="2369014">
                <a:moveTo>
                  <a:pt x="0" y="0"/>
                </a:moveTo>
                <a:lnTo>
                  <a:pt x="2369015" y="0"/>
                </a:lnTo>
                <a:lnTo>
                  <a:pt x="2369015" y="867651"/>
                </a:lnTo>
                <a:lnTo>
                  <a:pt x="0" y="867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0574" y="2934362"/>
            <a:ext cx="3038547" cy="2552380"/>
          </a:xfrm>
          <a:custGeom>
            <a:avLst/>
            <a:gdLst/>
            <a:ahLst/>
            <a:cxnLst/>
            <a:rect r="r" b="b" t="t" l="l"/>
            <a:pathLst>
              <a:path h="2552380" w="3038547">
                <a:moveTo>
                  <a:pt x="0" y="0"/>
                </a:moveTo>
                <a:lnTo>
                  <a:pt x="3038548" y="0"/>
                </a:lnTo>
                <a:lnTo>
                  <a:pt x="3038548" y="2552380"/>
                </a:lnTo>
                <a:lnTo>
                  <a:pt x="0" y="2552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52236" y="1461289"/>
            <a:ext cx="13983528" cy="7306394"/>
          </a:xfrm>
          <a:custGeom>
            <a:avLst/>
            <a:gdLst/>
            <a:ahLst/>
            <a:cxnLst/>
            <a:rect r="r" b="b" t="t" l="l"/>
            <a:pathLst>
              <a:path h="7306394" w="13983528">
                <a:moveTo>
                  <a:pt x="0" y="0"/>
                </a:moveTo>
                <a:lnTo>
                  <a:pt x="13983528" y="0"/>
                </a:lnTo>
                <a:lnTo>
                  <a:pt x="13983528" y="7306394"/>
                </a:lnTo>
                <a:lnTo>
                  <a:pt x="0" y="7306394"/>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true" rot="-149846">
            <a:off x="834330" y="929778"/>
            <a:ext cx="16619341" cy="8558961"/>
          </a:xfrm>
          <a:custGeom>
            <a:avLst/>
            <a:gdLst/>
            <a:ahLst/>
            <a:cxnLst/>
            <a:rect r="r" b="b" t="t" l="l"/>
            <a:pathLst>
              <a:path h="8558961" w="16619341">
                <a:moveTo>
                  <a:pt x="0" y="8558961"/>
                </a:moveTo>
                <a:lnTo>
                  <a:pt x="16619340" y="8558961"/>
                </a:lnTo>
                <a:lnTo>
                  <a:pt x="16619340" y="0"/>
                </a:lnTo>
                <a:lnTo>
                  <a:pt x="0" y="0"/>
                </a:lnTo>
                <a:lnTo>
                  <a:pt x="0" y="85589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563" y="2643268"/>
            <a:ext cx="8814287" cy="5180642"/>
          </a:xfrm>
          <a:custGeom>
            <a:avLst/>
            <a:gdLst/>
            <a:ahLst/>
            <a:cxnLst/>
            <a:rect r="r" b="b" t="t" l="l"/>
            <a:pathLst>
              <a:path h="5180642" w="8814287">
                <a:moveTo>
                  <a:pt x="0" y="0"/>
                </a:moveTo>
                <a:lnTo>
                  <a:pt x="8814287" y="0"/>
                </a:lnTo>
                <a:lnTo>
                  <a:pt x="8814287" y="5180642"/>
                </a:lnTo>
                <a:lnTo>
                  <a:pt x="0" y="5180642"/>
                </a:lnTo>
                <a:lnTo>
                  <a:pt x="0" y="0"/>
                </a:lnTo>
                <a:close/>
              </a:path>
            </a:pathLst>
          </a:custGeom>
          <a:blipFill>
            <a:blip r:embed="rId4"/>
            <a:stretch>
              <a:fillRect l="-47198" t="-55812" r="-94678" b="-75670"/>
            </a:stretch>
          </a:blipFill>
        </p:spPr>
      </p:sp>
      <p:sp>
        <p:nvSpPr>
          <p:cNvPr name="Freeform 4" id="4"/>
          <p:cNvSpPr/>
          <p:nvPr/>
        </p:nvSpPr>
        <p:spPr>
          <a:xfrm flipH="false" flipV="false" rot="0">
            <a:off x="185060" y="2643268"/>
            <a:ext cx="8958940" cy="5131981"/>
          </a:xfrm>
          <a:custGeom>
            <a:avLst/>
            <a:gdLst/>
            <a:ahLst/>
            <a:cxnLst/>
            <a:rect r="r" b="b" t="t" l="l"/>
            <a:pathLst>
              <a:path h="5131981" w="8958940">
                <a:moveTo>
                  <a:pt x="0" y="0"/>
                </a:moveTo>
                <a:lnTo>
                  <a:pt x="8958940" y="0"/>
                </a:lnTo>
                <a:lnTo>
                  <a:pt x="8958940" y="5131981"/>
                </a:lnTo>
                <a:lnTo>
                  <a:pt x="0" y="5131981"/>
                </a:lnTo>
                <a:lnTo>
                  <a:pt x="0" y="0"/>
                </a:lnTo>
                <a:close/>
              </a:path>
            </a:pathLst>
          </a:custGeom>
          <a:blipFill>
            <a:blip r:embed="rId5"/>
            <a:stretch>
              <a:fillRect l="-57996" t="-68311" r="-134164" b="-118579"/>
            </a:stretch>
          </a:blipFill>
        </p:spPr>
      </p:sp>
      <p:sp>
        <p:nvSpPr>
          <p:cNvPr name="TextBox 5" id="5"/>
          <p:cNvSpPr txBox="true"/>
          <p:nvPr/>
        </p:nvSpPr>
        <p:spPr>
          <a:xfrm rot="0">
            <a:off x="2451025" y="-149143"/>
            <a:ext cx="12695476" cy="2127086"/>
          </a:xfrm>
          <a:prstGeom prst="rect">
            <a:avLst/>
          </a:prstGeom>
        </p:spPr>
        <p:txBody>
          <a:bodyPr anchor="t" rtlCol="false" tIns="0" lIns="0" bIns="0" rIns="0">
            <a:spAutoFit/>
          </a:bodyPr>
          <a:lstStyle/>
          <a:p>
            <a:pPr algn="ctr" marL="0" indent="0" lvl="0">
              <a:lnSpc>
                <a:spcPts val="15076"/>
              </a:lnSpc>
              <a:spcBef>
                <a:spcPct val="0"/>
              </a:spcBef>
            </a:pPr>
            <a:r>
              <a:rPr lang="en-US" sz="10768" spc="-107">
                <a:solidFill>
                  <a:srgbClr val="CD695E"/>
                </a:solidFill>
                <a:latin typeface="Bobby Jones Soft"/>
                <a:ea typeface="Bobby Jones Soft"/>
                <a:cs typeface="Bobby Jones Soft"/>
                <a:sym typeface="Bobby Jones Soft"/>
              </a:rPr>
              <a:t>NEURAL NETWORK 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true" rot="-149846">
            <a:off x="834330" y="929778"/>
            <a:ext cx="16619341" cy="8558961"/>
          </a:xfrm>
          <a:custGeom>
            <a:avLst/>
            <a:gdLst/>
            <a:ahLst/>
            <a:cxnLst/>
            <a:rect r="r" b="b" t="t" l="l"/>
            <a:pathLst>
              <a:path h="8558961" w="16619341">
                <a:moveTo>
                  <a:pt x="0" y="8558961"/>
                </a:moveTo>
                <a:lnTo>
                  <a:pt x="16619340" y="8558961"/>
                </a:lnTo>
                <a:lnTo>
                  <a:pt x="16619340" y="0"/>
                </a:lnTo>
                <a:lnTo>
                  <a:pt x="0" y="0"/>
                </a:lnTo>
                <a:lnTo>
                  <a:pt x="0" y="85589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62" y="1758499"/>
            <a:ext cx="9881118" cy="4780827"/>
          </a:xfrm>
          <a:custGeom>
            <a:avLst/>
            <a:gdLst/>
            <a:ahLst/>
            <a:cxnLst/>
            <a:rect r="r" b="b" t="t" l="l"/>
            <a:pathLst>
              <a:path h="4780827" w="9881118">
                <a:moveTo>
                  <a:pt x="0" y="0"/>
                </a:moveTo>
                <a:lnTo>
                  <a:pt x="9881118" y="0"/>
                </a:lnTo>
                <a:lnTo>
                  <a:pt x="9881118" y="4780827"/>
                </a:lnTo>
                <a:lnTo>
                  <a:pt x="0" y="4780827"/>
                </a:lnTo>
                <a:lnTo>
                  <a:pt x="0" y="0"/>
                </a:lnTo>
                <a:close/>
              </a:path>
            </a:pathLst>
          </a:custGeom>
          <a:blipFill>
            <a:blip r:embed="rId4"/>
            <a:stretch>
              <a:fillRect l="-44213" t="-65261" r="-85743" b="-102083"/>
            </a:stretch>
          </a:blipFill>
        </p:spPr>
      </p:sp>
      <p:sp>
        <p:nvSpPr>
          <p:cNvPr name="Freeform 4" id="4"/>
          <p:cNvSpPr/>
          <p:nvPr/>
        </p:nvSpPr>
        <p:spPr>
          <a:xfrm flipH="false" flipV="false" rot="0">
            <a:off x="9144000" y="5209259"/>
            <a:ext cx="9051174" cy="4943768"/>
          </a:xfrm>
          <a:custGeom>
            <a:avLst/>
            <a:gdLst/>
            <a:ahLst/>
            <a:cxnLst/>
            <a:rect r="r" b="b" t="t" l="l"/>
            <a:pathLst>
              <a:path h="4943768" w="9051174">
                <a:moveTo>
                  <a:pt x="0" y="0"/>
                </a:moveTo>
                <a:lnTo>
                  <a:pt x="9051174" y="0"/>
                </a:lnTo>
                <a:lnTo>
                  <a:pt x="9051174" y="4943768"/>
                </a:lnTo>
                <a:lnTo>
                  <a:pt x="0" y="4943768"/>
                </a:lnTo>
                <a:lnTo>
                  <a:pt x="0" y="0"/>
                </a:lnTo>
                <a:close/>
              </a:path>
            </a:pathLst>
          </a:custGeom>
          <a:blipFill>
            <a:blip r:embed="rId5"/>
            <a:stretch>
              <a:fillRect l="-50005" t="-64422" r="-106256" b="-99486"/>
            </a:stretch>
          </a:blipFill>
        </p:spPr>
      </p:sp>
      <p:sp>
        <p:nvSpPr>
          <p:cNvPr name="TextBox 5" id="5"/>
          <p:cNvSpPr txBox="true"/>
          <p:nvPr/>
        </p:nvSpPr>
        <p:spPr>
          <a:xfrm rot="0">
            <a:off x="6357615" y="-149143"/>
            <a:ext cx="4882297" cy="1907642"/>
          </a:xfrm>
          <a:prstGeom prst="rect">
            <a:avLst/>
          </a:prstGeom>
        </p:spPr>
        <p:txBody>
          <a:bodyPr anchor="t" rtlCol="false" tIns="0" lIns="0" bIns="0" rIns="0">
            <a:spAutoFit/>
          </a:bodyPr>
          <a:lstStyle/>
          <a:p>
            <a:pPr algn="ctr" marL="0" indent="0" lvl="0">
              <a:lnSpc>
                <a:spcPts val="15076"/>
              </a:lnSpc>
              <a:spcBef>
                <a:spcPct val="0"/>
              </a:spcBef>
            </a:pPr>
            <a:r>
              <a:rPr lang="en-US" sz="10768" spc="-107">
                <a:solidFill>
                  <a:srgbClr val="CD695E"/>
                </a:solidFill>
                <a:latin typeface="Bobby Jones Soft"/>
                <a:ea typeface="Bobby Jones Soft"/>
                <a:cs typeface="Bobby Jones Soft"/>
                <a:sym typeface="Bobby Jones Soft"/>
              </a:rPr>
              <a:t>GUI 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true" rot="-149846">
            <a:off x="834330" y="929778"/>
            <a:ext cx="16619341" cy="8558961"/>
          </a:xfrm>
          <a:custGeom>
            <a:avLst/>
            <a:gdLst/>
            <a:ahLst/>
            <a:cxnLst/>
            <a:rect r="r" b="b" t="t" l="l"/>
            <a:pathLst>
              <a:path h="8558961" w="16619341">
                <a:moveTo>
                  <a:pt x="0" y="8558961"/>
                </a:moveTo>
                <a:lnTo>
                  <a:pt x="16619340" y="8558961"/>
                </a:lnTo>
                <a:lnTo>
                  <a:pt x="16619340" y="0"/>
                </a:lnTo>
                <a:lnTo>
                  <a:pt x="0" y="0"/>
                </a:lnTo>
                <a:lnTo>
                  <a:pt x="0" y="85589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694" y="1758499"/>
            <a:ext cx="9983135" cy="4702201"/>
          </a:xfrm>
          <a:custGeom>
            <a:avLst/>
            <a:gdLst/>
            <a:ahLst/>
            <a:cxnLst/>
            <a:rect r="r" b="b" t="t" l="l"/>
            <a:pathLst>
              <a:path h="4702201" w="9983135">
                <a:moveTo>
                  <a:pt x="0" y="0"/>
                </a:moveTo>
                <a:lnTo>
                  <a:pt x="9983136" y="0"/>
                </a:lnTo>
                <a:lnTo>
                  <a:pt x="9983136" y="4702202"/>
                </a:lnTo>
                <a:lnTo>
                  <a:pt x="0" y="4702202"/>
                </a:lnTo>
                <a:lnTo>
                  <a:pt x="0" y="0"/>
                </a:lnTo>
                <a:close/>
              </a:path>
            </a:pathLst>
          </a:custGeom>
          <a:blipFill>
            <a:blip r:embed="rId4"/>
            <a:stretch>
              <a:fillRect l="-83563" t="-63362" r="-31145" b="-93050"/>
            </a:stretch>
          </a:blipFill>
        </p:spPr>
      </p:sp>
      <p:sp>
        <p:nvSpPr>
          <p:cNvPr name="Freeform 4" id="4"/>
          <p:cNvSpPr/>
          <p:nvPr/>
        </p:nvSpPr>
        <p:spPr>
          <a:xfrm flipH="false" flipV="false" rot="0">
            <a:off x="7931568" y="6243075"/>
            <a:ext cx="10156136" cy="3854884"/>
          </a:xfrm>
          <a:custGeom>
            <a:avLst/>
            <a:gdLst/>
            <a:ahLst/>
            <a:cxnLst/>
            <a:rect r="r" b="b" t="t" l="l"/>
            <a:pathLst>
              <a:path h="3854884" w="10156136">
                <a:moveTo>
                  <a:pt x="0" y="0"/>
                </a:moveTo>
                <a:lnTo>
                  <a:pt x="10156135" y="0"/>
                </a:lnTo>
                <a:lnTo>
                  <a:pt x="10156135" y="3854884"/>
                </a:lnTo>
                <a:lnTo>
                  <a:pt x="0" y="3854884"/>
                </a:lnTo>
                <a:lnTo>
                  <a:pt x="0" y="0"/>
                </a:lnTo>
                <a:close/>
              </a:path>
            </a:pathLst>
          </a:custGeom>
          <a:blipFill>
            <a:blip r:embed="rId5"/>
            <a:stretch>
              <a:fillRect l="-84173" t="-86894" r="-32102" b="-133621"/>
            </a:stretch>
          </a:blipFill>
        </p:spPr>
      </p:sp>
      <p:sp>
        <p:nvSpPr>
          <p:cNvPr name="TextBox 5" id="5"/>
          <p:cNvSpPr txBox="true"/>
          <p:nvPr/>
        </p:nvSpPr>
        <p:spPr>
          <a:xfrm rot="0">
            <a:off x="6357615" y="-149143"/>
            <a:ext cx="4882297" cy="1907642"/>
          </a:xfrm>
          <a:prstGeom prst="rect">
            <a:avLst/>
          </a:prstGeom>
        </p:spPr>
        <p:txBody>
          <a:bodyPr anchor="t" rtlCol="false" tIns="0" lIns="0" bIns="0" rIns="0">
            <a:spAutoFit/>
          </a:bodyPr>
          <a:lstStyle/>
          <a:p>
            <a:pPr algn="ctr" marL="0" indent="0" lvl="0">
              <a:lnSpc>
                <a:spcPts val="15076"/>
              </a:lnSpc>
              <a:spcBef>
                <a:spcPct val="0"/>
              </a:spcBef>
            </a:pPr>
            <a:r>
              <a:rPr lang="en-US" sz="10768" spc="-107">
                <a:solidFill>
                  <a:srgbClr val="CD695E"/>
                </a:solidFill>
                <a:latin typeface="Bobby Jones Soft"/>
                <a:ea typeface="Bobby Jones Soft"/>
                <a:cs typeface="Bobby Jones Soft"/>
                <a:sym typeface="Bobby Jones Soft"/>
              </a:rPr>
              <a:t>GUI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1E7"/>
        </a:solidFill>
      </p:bgPr>
    </p:bg>
    <p:spTree>
      <p:nvGrpSpPr>
        <p:cNvPr id="1" name=""/>
        <p:cNvGrpSpPr/>
        <p:nvPr/>
      </p:nvGrpSpPr>
      <p:grpSpPr>
        <a:xfrm>
          <a:off x="0" y="0"/>
          <a:ext cx="0" cy="0"/>
          <a:chOff x="0" y="0"/>
          <a:chExt cx="0" cy="0"/>
        </a:xfrm>
      </p:grpSpPr>
      <p:sp>
        <p:nvSpPr>
          <p:cNvPr name="Freeform 2" id="2"/>
          <p:cNvSpPr/>
          <p:nvPr/>
        </p:nvSpPr>
        <p:spPr>
          <a:xfrm flipH="false" flipV="true" rot="-149846">
            <a:off x="834330" y="929778"/>
            <a:ext cx="16619341" cy="8558961"/>
          </a:xfrm>
          <a:custGeom>
            <a:avLst/>
            <a:gdLst/>
            <a:ahLst/>
            <a:cxnLst/>
            <a:rect r="r" b="b" t="t" l="l"/>
            <a:pathLst>
              <a:path h="8558961" w="16619341">
                <a:moveTo>
                  <a:pt x="0" y="8558961"/>
                </a:moveTo>
                <a:lnTo>
                  <a:pt x="16619340" y="8558961"/>
                </a:lnTo>
                <a:lnTo>
                  <a:pt x="16619340" y="0"/>
                </a:lnTo>
                <a:lnTo>
                  <a:pt x="0" y="0"/>
                </a:lnTo>
                <a:lnTo>
                  <a:pt x="0" y="85589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00478" y="1962976"/>
            <a:ext cx="5160659" cy="7018090"/>
          </a:xfrm>
          <a:custGeom>
            <a:avLst/>
            <a:gdLst/>
            <a:ahLst/>
            <a:cxnLst/>
            <a:rect r="r" b="b" t="t" l="l"/>
            <a:pathLst>
              <a:path h="7018090" w="5160659">
                <a:moveTo>
                  <a:pt x="0" y="0"/>
                </a:moveTo>
                <a:lnTo>
                  <a:pt x="5160660" y="0"/>
                </a:lnTo>
                <a:lnTo>
                  <a:pt x="5160660" y="7018090"/>
                </a:lnTo>
                <a:lnTo>
                  <a:pt x="0" y="7018090"/>
                </a:lnTo>
                <a:lnTo>
                  <a:pt x="0" y="0"/>
                </a:lnTo>
                <a:close/>
              </a:path>
            </a:pathLst>
          </a:custGeom>
          <a:blipFill>
            <a:blip r:embed="rId4"/>
            <a:stretch>
              <a:fillRect l="-256967" t="-57832" r="-164529" b="-57872"/>
            </a:stretch>
          </a:blipFill>
        </p:spPr>
      </p:sp>
      <p:sp>
        <p:nvSpPr>
          <p:cNvPr name="Freeform 4" id="4"/>
          <p:cNvSpPr/>
          <p:nvPr/>
        </p:nvSpPr>
        <p:spPr>
          <a:xfrm flipH="false" flipV="false" rot="0">
            <a:off x="12012978" y="3298320"/>
            <a:ext cx="5942573" cy="4347402"/>
          </a:xfrm>
          <a:custGeom>
            <a:avLst/>
            <a:gdLst/>
            <a:ahLst/>
            <a:cxnLst/>
            <a:rect r="r" b="b" t="t" l="l"/>
            <a:pathLst>
              <a:path h="4347402" w="5942573">
                <a:moveTo>
                  <a:pt x="0" y="0"/>
                </a:moveTo>
                <a:lnTo>
                  <a:pt x="5942573" y="0"/>
                </a:lnTo>
                <a:lnTo>
                  <a:pt x="5942573" y="4347402"/>
                </a:lnTo>
                <a:lnTo>
                  <a:pt x="0" y="4347402"/>
                </a:lnTo>
                <a:lnTo>
                  <a:pt x="0" y="0"/>
                </a:lnTo>
                <a:close/>
              </a:path>
            </a:pathLst>
          </a:custGeom>
          <a:blipFill>
            <a:blip r:embed="rId4"/>
            <a:stretch>
              <a:fillRect l="-95534" t="-101440" r="-206165" b="-107425"/>
            </a:stretch>
          </a:blipFill>
        </p:spPr>
      </p:sp>
      <p:sp>
        <p:nvSpPr>
          <p:cNvPr name="Freeform 5" id="5"/>
          <p:cNvSpPr/>
          <p:nvPr/>
        </p:nvSpPr>
        <p:spPr>
          <a:xfrm flipH="false" flipV="false" rot="0">
            <a:off x="655745" y="3298320"/>
            <a:ext cx="5892893" cy="4342131"/>
          </a:xfrm>
          <a:custGeom>
            <a:avLst/>
            <a:gdLst/>
            <a:ahLst/>
            <a:cxnLst/>
            <a:rect r="r" b="b" t="t" l="l"/>
            <a:pathLst>
              <a:path h="4342131" w="5892893">
                <a:moveTo>
                  <a:pt x="0" y="0"/>
                </a:moveTo>
                <a:lnTo>
                  <a:pt x="5892892" y="0"/>
                </a:lnTo>
                <a:lnTo>
                  <a:pt x="5892892" y="4342132"/>
                </a:lnTo>
                <a:lnTo>
                  <a:pt x="0" y="4342132"/>
                </a:lnTo>
                <a:lnTo>
                  <a:pt x="0" y="0"/>
                </a:lnTo>
                <a:close/>
              </a:path>
            </a:pathLst>
          </a:custGeom>
          <a:blipFill>
            <a:blip r:embed="rId5"/>
            <a:stretch>
              <a:fillRect l="-126734" t="-91402" r="-163132" b="-106219"/>
            </a:stretch>
          </a:blipFill>
        </p:spPr>
      </p:sp>
      <p:sp>
        <p:nvSpPr>
          <p:cNvPr name="TextBox 6" id="6"/>
          <p:cNvSpPr txBox="true"/>
          <p:nvPr/>
        </p:nvSpPr>
        <p:spPr>
          <a:xfrm rot="0">
            <a:off x="1936424" y="-228600"/>
            <a:ext cx="14967131" cy="2227088"/>
          </a:xfrm>
          <a:prstGeom prst="rect">
            <a:avLst/>
          </a:prstGeom>
        </p:spPr>
        <p:txBody>
          <a:bodyPr anchor="t" rtlCol="false" tIns="0" lIns="0" bIns="0" rIns="0">
            <a:spAutoFit/>
          </a:bodyPr>
          <a:lstStyle/>
          <a:p>
            <a:pPr algn="ctr" marL="0" indent="0" lvl="0">
              <a:lnSpc>
                <a:spcPts val="15076"/>
              </a:lnSpc>
              <a:spcBef>
                <a:spcPct val="0"/>
              </a:spcBef>
            </a:pPr>
            <a:r>
              <a:rPr lang="en-US" sz="10768" spc="-107">
                <a:solidFill>
                  <a:srgbClr val="CD695E"/>
                </a:solidFill>
                <a:latin typeface="Bobby Jones Soft"/>
                <a:ea typeface="Bobby Jones Soft"/>
                <a:cs typeface="Bobby Jones Soft"/>
                <a:sym typeface="Bobby Jones Soft"/>
              </a:rPr>
              <a:t>GRAPHICAL USER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DAGcKly8VvY</dc:identifier>
  <dcterms:modified xsi:type="dcterms:W3CDTF">2011-08-01T06:04:30Z</dcterms:modified>
  <cp:revision>1</cp:revision>
  <dc:title>Pink and Yellow Illustrative Digital Brainstorm Presentation</dc:title>
</cp:coreProperties>
</file>